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8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4"/>
    <p:restoredTop sz="96197"/>
  </p:normalViewPr>
  <p:slideViewPr>
    <p:cSldViewPr snapToGrid="0" snapToObjects="1">
      <p:cViewPr varScale="1">
        <p:scale>
          <a:sx n="117" d="100"/>
          <a:sy n="117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0B2A-0489-AC4B-8713-92EC860F8C6E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98F87-1243-DF46-A339-F03BB4DBBED5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30346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Overview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% of customers by WAVE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Expirace karet - segmenty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WAVE_COUNT by # of customers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WAVE_COUNT by % of customers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CARD_SEGMENT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CARD_SEGMENT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CARD_SEGMENT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CUSTOMER_SEGMENT-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CUSTOMER_SEGMENT-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CUSTOMER_SEGMENT-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# of customers by EXCLUDE_INACTIVE_FLAG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% and # of customers by TRN_PERCENTILE_RANK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% and # of customers by TRN_AMT_PERCENTILE_RANK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customers by CARD_CLASS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% and # of customers by TRN_PERCENTILE_RANK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% and # of customers by TRN_AMT_PERCENTILE_RANK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distribution by CARD_CLASS &amp; CSTOMER_SEGMENT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Wave_count DC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Wave_count CC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Wave_count by # of customers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total cards by CARD_EXPIRY_DATE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customers by expiry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total cards by CARD_EXPIRY_DATE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total cards by CARD_EXPIRY_DATE &amp; CARD_SEGMENT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total cards by CARD_EXPIRY_DATE &amp; CARD_SEGMENT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total cards by CARD_EXPIRY_DATE &amp; CARD_SEGMENT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customers by CARD_SEGMENT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customers by CARD_SEGMENT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and % of customers by CARD_CLASS_CODE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and % of customers by CARD_CLASS_CODE -Migrated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and % of customers by CARD_CLASS_CODE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customers by CARD_SEGMENT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employee cards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employee cards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Employee card count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Employee card count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employee cards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Employee card count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Distribution of customers by CARD_SEGMENT - Commercial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Distribution of customers by CARD_SEGMENT - Retail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Distribution of customers by CARD_SEGMENT - Commercial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Distribution of customers by CARD_SEGMENT - Retail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Distribution of customers by CARD_SEGMENT - Commercial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Distribution of customers by CARD_SEGMENT - Retail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and % of joint account holders by CARD_SEGMENT &amp; CARD_CLASS_CODE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and % of joint account holders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and % of joint account holders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and % of joint account holders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CARD_SEGMENT 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CARD_SEGMENT 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CARD_SEGMENT 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CUSTOMER_SEGMENT- Total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CUSTOMER_SEGMENT- Migration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  <a:p>
            <a:r>
              <a:rPr b="1" dirty="0"/>
              <a:t># of cards used at Ecomm by CUSTOMER_SEGMENT- Migrated portfolio</a:t>
            </a:r>
            <a:endParaRPr dirty="0"/>
          </a:p>
          <a:p>
            <a:r>
              <a:rPr b="0" dirty="0"/>
              <a:t>No alt text provided.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606B-01E7-E947-AF77-0C165BF8C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B50DF-7A3F-F14C-B8D1-0FE561026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8633-3035-7844-99B0-C9300567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AE494-4236-C446-8F72-75AAFABD6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0B3BB-5954-F944-90FF-5A98D5F28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9279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A893-01F5-8441-81FD-F8FEE173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ACA6D-D80E-9F4B-870E-286BF8C1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1BB52-4958-F741-B0CE-110E316E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5C9B1-1C1A-9D44-8E35-A92B04FE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16C5-557F-C64E-9372-BF992E7D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4455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721C5-C802-5E40-92AB-5062FB03E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CE743-A683-DF45-9AAE-C727769E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66F18-9992-C444-AB57-BD2CD320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75AE8-2968-5B44-BED3-52BBFD0A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CB8A-EE18-E94B-8A68-CB937FD1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371975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B72E52E-5355-43BF-B125-7B898109AF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19129" y="3982141"/>
            <a:ext cx="3638583" cy="2483110"/>
          </a:xfrm>
          <a:prstGeom prst="rect">
            <a:avLst/>
          </a:prstGeom>
        </p:spPr>
      </p:pic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698766B-E17D-4DF1-B813-C7D61CB0C68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38422" y="1"/>
            <a:ext cx="8153579" cy="6857999"/>
          </a:xfrm>
          <a:custGeom>
            <a:avLst/>
            <a:gdLst>
              <a:gd name="connsiteX0" fmla="*/ 5680616 w 8153579"/>
              <a:gd name="connsiteY0" fmla="*/ 0 h 6857999"/>
              <a:gd name="connsiteX1" fmla="*/ 8153579 w 8153579"/>
              <a:gd name="connsiteY1" fmla="*/ 0 h 6857999"/>
              <a:gd name="connsiteX2" fmla="*/ 8153579 w 8153579"/>
              <a:gd name="connsiteY2" fmla="*/ 6857999 h 6857999"/>
              <a:gd name="connsiteX3" fmla="*/ 2532811 w 8153579"/>
              <a:gd name="connsiteY3" fmla="*/ 6857999 h 6857999"/>
              <a:gd name="connsiteX4" fmla="*/ 2637574 w 8153579"/>
              <a:gd name="connsiteY4" fmla="*/ 6500123 h 6857999"/>
              <a:gd name="connsiteX5" fmla="*/ 2525247 w 8153579"/>
              <a:gd name="connsiteY5" fmla="*/ 6857999 h 6857999"/>
              <a:gd name="connsiteX6" fmla="*/ 2264126 w 8153579"/>
              <a:gd name="connsiteY6" fmla="*/ 6857999 h 6857999"/>
              <a:gd name="connsiteX7" fmla="*/ 2626461 w 8153579"/>
              <a:gd name="connsiteY7" fmla="*/ 5701605 h 6857999"/>
              <a:gd name="connsiteX8" fmla="*/ 2244703 w 8153579"/>
              <a:gd name="connsiteY8" fmla="*/ 6857999 h 6857999"/>
              <a:gd name="connsiteX9" fmla="*/ 1994710 w 8153579"/>
              <a:gd name="connsiteY9" fmla="*/ 6857999 h 6857999"/>
              <a:gd name="connsiteX10" fmla="*/ 2563485 w 8153579"/>
              <a:gd name="connsiteY10" fmla="*/ 5142087 h 6857999"/>
              <a:gd name="connsiteX11" fmla="*/ 1953956 w 8153579"/>
              <a:gd name="connsiteY11" fmla="*/ 6857999 h 6857999"/>
              <a:gd name="connsiteX12" fmla="*/ 1713646 w 8153579"/>
              <a:gd name="connsiteY12" fmla="*/ 6857999 h 6857999"/>
              <a:gd name="connsiteX13" fmla="*/ 2452352 w 8153579"/>
              <a:gd name="connsiteY13" fmla="*/ 4788218 h 6857999"/>
              <a:gd name="connsiteX14" fmla="*/ 1649430 w 8153579"/>
              <a:gd name="connsiteY14" fmla="*/ 6857999 h 6857999"/>
              <a:gd name="connsiteX15" fmla="*/ 1424773 w 8153579"/>
              <a:gd name="connsiteY15" fmla="*/ 6857999 h 6857999"/>
              <a:gd name="connsiteX16" fmla="*/ 2296764 w 8153579"/>
              <a:gd name="connsiteY16" fmla="*/ 4610358 h 6857999"/>
              <a:gd name="connsiteX17" fmla="*/ 1338111 w 8153579"/>
              <a:gd name="connsiteY17" fmla="*/ 6857999 h 6857999"/>
              <a:gd name="connsiteX18" fmla="*/ 1125251 w 8153579"/>
              <a:gd name="connsiteY18" fmla="*/ 6857999 h 6857999"/>
              <a:gd name="connsiteX19" fmla="*/ 2100428 w 8153579"/>
              <a:gd name="connsiteY19" fmla="*/ 4571450 h 6857999"/>
              <a:gd name="connsiteX20" fmla="*/ 1022431 w 8153579"/>
              <a:gd name="connsiteY20" fmla="*/ 6824348 h 6857999"/>
              <a:gd name="connsiteX21" fmla="*/ 853878 w 8153579"/>
              <a:gd name="connsiteY21" fmla="*/ 6746535 h 6857999"/>
              <a:gd name="connsiteX22" fmla="*/ 1865195 w 8153579"/>
              <a:gd name="connsiteY22" fmla="*/ 4632589 h 6857999"/>
              <a:gd name="connsiteX23" fmla="*/ 787197 w 8153579"/>
              <a:gd name="connsiteY23" fmla="*/ 6590907 h 6857999"/>
              <a:gd name="connsiteX24" fmla="*/ 642723 w 8153579"/>
              <a:gd name="connsiteY24" fmla="*/ 6505682 h 6857999"/>
              <a:gd name="connsiteX25" fmla="*/ 1592918 w 8153579"/>
              <a:gd name="connsiteY25" fmla="*/ 4771544 h 6857999"/>
              <a:gd name="connsiteX26" fmla="*/ 559373 w 8153579"/>
              <a:gd name="connsiteY26" fmla="*/ 6355612 h 6857999"/>
              <a:gd name="connsiteX27" fmla="*/ 424160 w 8153579"/>
              <a:gd name="connsiteY27" fmla="*/ 6270387 h 6857999"/>
              <a:gd name="connsiteX28" fmla="*/ 1291003 w 8153579"/>
              <a:gd name="connsiteY28" fmla="*/ 4951256 h 6857999"/>
              <a:gd name="connsiteX29" fmla="*/ 324140 w 8153579"/>
              <a:gd name="connsiteY29" fmla="*/ 6125876 h 6857999"/>
              <a:gd name="connsiteX30" fmla="*/ 213006 w 8153579"/>
              <a:gd name="connsiteY30" fmla="*/ 6031387 h 6857999"/>
              <a:gd name="connsiteX31" fmla="*/ 955750 w 8153579"/>
              <a:gd name="connsiteY31" fmla="*/ 5130970 h 6857999"/>
              <a:gd name="connsiteX32" fmla="*/ 88907 w 8153579"/>
              <a:gd name="connsiteY32" fmla="*/ 5890582 h 6857999"/>
              <a:gd name="connsiteX33" fmla="*/ 0 w 8153579"/>
              <a:gd name="connsiteY33" fmla="*/ 5796093 h 6857999"/>
              <a:gd name="connsiteX34" fmla="*/ 2480135 w 8153579"/>
              <a:gd name="connsiteY34" fmla="*/ 3580249 h 6857999"/>
              <a:gd name="connsiteX35" fmla="*/ 2507919 w 8153579"/>
              <a:gd name="connsiteY35" fmla="*/ 3608040 h 6857999"/>
              <a:gd name="connsiteX36" fmla="*/ 2804276 w 8153579"/>
              <a:gd name="connsiteY36" fmla="*/ 3261583 h 6857999"/>
              <a:gd name="connsiteX37" fmla="*/ 2859841 w 8153579"/>
              <a:gd name="connsiteY37" fmla="*/ 3306048 h 6857999"/>
              <a:gd name="connsiteX38" fmla="*/ 3133972 w 8153579"/>
              <a:gd name="connsiteY38" fmla="*/ 2937359 h 6857999"/>
              <a:gd name="connsiteX39" fmla="*/ 3211765 w 8153579"/>
              <a:gd name="connsiteY39" fmla="*/ 2992940 h 6857999"/>
              <a:gd name="connsiteX40" fmla="*/ 3458113 w 8153579"/>
              <a:gd name="connsiteY40" fmla="*/ 2613135 h 6857999"/>
              <a:gd name="connsiteX41" fmla="*/ 3558132 w 8153579"/>
              <a:gd name="connsiteY41" fmla="*/ 2679832 h 6857999"/>
              <a:gd name="connsiteX42" fmla="*/ 3787808 w 8153579"/>
              <a:gd name="connsiteY42" fmla="*/ 2294468 h 6857999"/>
              <a:gd name="connsiteX43" fmla="*/ 3904499 w 8153579"/>
              <a:gd name="connsiteY43" fmla="*/ 2361165 h 6857999"/>
              <a:gd name="connsiteX44" fmla="*/ 4117507 w 8153579"/>
              <a:gd name="connsiteY44" fmla="*/ 1970244 h 6857999"/>
              <a:gd name="connsiteX45" fmla="*/ 4250867 w 8153579"/>
              <a:gd name="connsiteY45" fmla="*/ 2042499 h 6857999"/>
              <a:gd name="connsiteX46" fmla="*/ 4447203 w 8153579"/>
              <a:gd name="connsiteY46" fmla="*/ 1646018 h 6857999"/>
              <a:gd name="connsiteX47" fmla="*/ 4591677 w 8153579"/>
              <a:gd name="connsiteY47" fmla="*/ 1718275 h 6857999"/>
              <a:gd name="connsiteX48" fmla="*/ 4776899 w 8153579"/>
              <a:gd name="connsiteY48" fmla="*/ 1321795 h 6857999"/>
              <a:gd name="connsiteX49" fmla="*/ 4932486 w 8153579"/>
              <a:gd name="connsiteY49" fmla="*/ 1394050 h 6857999"/>
              <a:gd name="connsiteX50" fmla="*/ 5106596 w 8153579"/>
              <a:gd name="connsiteY50" fmla="*/ 997570 h 6857999"/>
              <a:gd name="connsiteX51" fmla="*/ 5267740 w 8153579"/>
              <a:gd name="connsiteY51" fmla="*/ 106982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153579" h="6857999">
                <a:moveTo>
                  <a:pt x="5680616" y="0"/>
                </a:moveTo>
                <a:lnTo>
                  <a:pt x="8153579" y="0"/>
                </a:lnTo>
                <a:lnTo>
                  <a:pt x="8153579" y="6857999"/>
                </a:lnTo>
                <a:lnTo>
                  <a:pt x="2532811" y="6857999"/>
                </a:lnTo>
                <a:lnTo>
                  <a:pt x="2637574" y="6500123"/>
                </a:lnTo>
                <a:lnTo>
                  <a:pt x="2525247" y="6857999"/>
                </a:lnTo>
                <a:lnTo>
                  <a:pt x="2264126" y="6857999"/>
                </a:lnTo>
                <a:lnTo>
                  <a:pt x="2626461" y="5701605"/>
                </a:lnTo>
                <a:lnTo>
                  <a:pt x="2244703" y="6857999"/>
                </a:lnTo>
                <a:lnTo>
                  <a:pt x="1994710" y="6857999"/>
                </a:lnTo>
                <a:lnTo>
                  <a:pt x="2563485" y="5142087"/>
                </a:lnTo>
                <a:lnTo>
                  <a:pt x="1953956" y="6857999"/>
                </a:lnTo>
                <a:lnTo>
                  <a:pt x="1713646" y="6857999"/>
                </a:lnTo>
                <a:lnTo>
                  <a:pt x="2452352" y="4788218"/>
                </a:lnTo>
                <a:lnTo>
                  <a:pt x="1649430" y="6857999"/>
                </a:lnTo>
                <a:lnTo>
                  <a:pt x="1424773" y="6857999"/>
                </a:lnTo>
                <a:lnTo>
                  <a:pt x="2296764" y="4610358"/>
                </a:lnTo>
                <a:lnTo>
                  <a:pt x="1338111" y="6857999"/>
                </a:lnTo>
                <a:lnTo>
                  <a:pt x="1125251" y="6857999"/>
                </a:lnTo>
                <a:lnTo>
                  <a:pt x="2100428" y="4571450"/>
                </a:lnTo>
                <a:lnTo>
                  <a:pt x="1022431" y="6824348"/>
                </a:lnTo>
                <a:lnTo>
                  <a:pt x="853878" y="6746535"/>
                </a:lnTo>
                <a:lnTo>
                  <a:pt x="1865195" y="4632589"/>
                </a:lnTo>
                <a:lnTo>
                  <a:pt x="787197" y="6590907"/>
                </a:lnTo>
                <a:lnTo>
                  <a:pt x="642723" y="6505682"/>
                </a:lnTo>
                <a:lnTo>
                  <a:pt x="1592918" y="4771544"/>
                </a:lnTo>
                <a:lnTo>
                  <a:pt x="559373" y="6355612"/>
                </a:lnTo>
                <a:lnTo>
                  <a:pt x="424160" y="6270387"/>
                </a:lnTo>
                <a:lnTo>
                  <a:pt x="1291003" y="4951256"/>
                </a:lnTo>
                <a:lnTo>
                  <a:pt x="324140" y="6125876"/>
                </a:lnTo>
                <a:lnTo>
                  <a:pt x="213006" y="6031387"/>
                </a:lnTo>
                <a:lnTo>
                  <a:pt x="955750" y="5130970"/>
                </a:lnTo>
                <a:lnTo>
                  <a:pt x="88907" y="5890582"/>
                </a:lnTo>
                <a:lnTo>
                  <a:pt x="0" y="5796093"/>
                </a:lnTo>
                <a:lnTo>
                  <a:pt x="2480135" y="3580249"/>
                </a:lnTo>
                <a:lnTo>
                  <a:pt x="2507919" y="3608040"/>
                </a:lnTo>
                <a:lnTo>
                  <a:pt x="2804276" y="3261583"/>
                </a:lnTo>
                <a:lnTo>
                  <a:pt x="2859841" y="3306048"/>
                </a:lnTo>
                <a:lnTo>
                  <a:pt x="3133972" y="2937359"/>
                </a:lnTo>
                <a:lnTo>
                  <a:pt x="3211765" y="2992940"/>
                </a:lnTo>
                <a:lnTo>
                  <a:pt x="3458113" y="2613135"/>
                </a:lnTo>
                <a:lnTo>
                  <a:pt x="3558132" y="2679832"/>
                </a:lnTo>
                <a:lnTo>
                  <a:pt x="3787808" y="2294468"/>
                </a:lnTo>
                <a:lnTo>
                  <a:pt x="3904499" y="2361165"/>
                </a:lnTo>
                <a:lnTo>
                  <a:pt x="4117507" y="1970244"/>
                </a:lnTo>
                <a:lnTo>
                  <a:pt x="4250867" y="2042499"/>
                </a:lnTo>
                <a:lnTo>
                  <a:pt x="4447203" y="1646018"/>
                </a:lnTo>
                <a:lnTo>
                  <a:pt x="4591677" y="1718275"/>
                </a:lnTo>
                <a:lnTo>
                  <a:pt x="4776899" y="1321795"/>
                </a:lnTo>
                <a:lnTo>
                  <a:pt x="4932486" y="1394050"/>
                </a:lnTo>
                <a:lnTo>
                  <a:pt x="5106596" y="997570"/>
                </a:lnTo>
                <a:lnTo>
                  <a:pt x="5267740" y="106982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4846320" tIns="1463040" bIns="1463040" anchor="ctr">
            <a:noAutofit/>
          </a:bodyPr>
          <a:lstStyle>
            <a:lvl1pPr algn="l">
              <a:defRPr sz="2400"/>
            </a:lvl1pPr>
          </a:lstStyle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67C901-1246-4221-87E3-1561ACB728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3060" y="1638300"/>
            <a:ext cx="7448350" cy="989107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/>
            </a:lvl1pPr>
          </a:lstStyle>
          <a:p>
            <a:r>
              <a:rPr lang="en-US" dirty="0"/>
              <a:t>Click To Edit Master Title Style With Up To Two Lines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A34663A-8630-4ACC-B51A-86DE1B76D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060" y="2781299"/>
            <a:ext cx="6278277" cy="304801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</a:defRPr>
            </a:lvl2pPr>
            <a:lvl3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  <a:lvl6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6pPr>
            <a:lvl7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7pPr>
            <a:lvl8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8pPr>
            <a:lvl9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541EAD-E574-401D-8476-746E3B43F5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3060" y="3363017"/>
            <a:ext cx="6278277" cy="205684"/>
          </a:xfrm>
        </p:spPr>
        <p:txBody>
          <a:bodyPr wrap="square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bg2"/>
                </a:solidFill>
              </a:defRPr>
            </a:lvl2pPr>
            <a:lvl3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3pPr>
            <a:lvl4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  <a:lvl6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6pPr>
            <a:lvl7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7pPr>
            <a:lvl8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8pPr>
            <a:lvl9pPr marL="0" inden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9pPr>
          </a:lstStyle>
          <a:p>
            <a:pPr lvl="1"/>
            <a:r>
              <a:rPr lang="en-US" dirty="0"/>
              <a:t>Click to edit text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833F65B-69E4-4F58-93D9-A5562A8A08C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4269" y="6157765"/>
            <a:ext cx="843917" cy="272735"/>
          </a:xfrm>
          <a:custGeom>
            <a:avLst/>
            <a:gdLst>
              <a:gd name="T0" fmla="*/ 2342 w 6168"/>
              <a:gd name="T1" fmla="*/ 35 h 1992"/>
              <a:gd name="T2" fmla="*/ 1534 w 6168"/>
              <a:gd name="T3" fmla="*/ 1962 h 1992"/>
              <a:gd name="T4" fmla="*/ 1007 w 6168"/>
              <a:gd name="T5" fmla="*/ 1962 h 1992"/>
              <a:gd name="T6" fmla="*/ 610 w 6168"/>
              <a:gd name="T7" fmla="*/ 424 h 1992"/>
              <a:gd name="T8" fmla="*/ 491 w 6168"/>
              <a:gd name="T9" fmla="*/ 255 h 1992"/>
              <a:gd name="T10" fmla="*/ 0 w 6168"/>
              <a:gd name="T11" fmla="*/ 91 h 1992"/>
              <a:gd name="T12" fmla="*/ 11 w 6168"/>
              <a:gd name="T13" fmla="*/ 35 h 1992"/>
              <a:gd name="T14" fmla="*/ 860 w 6168"/>
              <a:gd name="T15" fmla="*/ 35 h 1992"/>
              <a:gd name="T16" fmla="*/ 1089 w 6168"/>
              <a:gd name="T17" fmla="*/ 232 h 1992"/>
              <a:gd name="T18" fmla="*/ 1299 w 6168"/>
              <a:gd name="T19" fmla="*/ 1346 h 1992"/>
              <a:gd name="T20" fmla="*/ 1818 w 6168"/>
              <a:gd name="T21" fmla="*/ 35 h 1992"/>
              <a:gd name="T22" fmla="*/ 2342 w 6168"/>
              <a:gd name="T23" fmla="*/ 35 h 1992"/>
              <a:gd name="T24" fmla="*/ 4406 w 6168"/>
              <a:gd name="T25" fmla="*/ 1333 h 1992"/>
              <a:gd name="T26" fmla="*/ 3708 w 6168"/>
              <a:gd name="T27" fmla="*/ 569 h 1992"/>
              <a:gd name="T28" fmla="*/ 3919 w 6168"/>
              <a:gd name="T29" fmla="*/ 408 h 1992"/>
              <a:gd name="T30" fmla="*/ 4410 w 6168"/>
              <a:gd name="T31" fmla="*/ 494 h 1992"/>
              <a:gd name="T32" fmla="*/ 4498 w 6168"/>
              <a:gd name="T33" fmla="*/ 85 h 1992"/>
              <a:gd name="T34" fmla="*/ 4032 w 6168"/>
              <a:gd name="T35" fmla="*/ 0 h 1992"/>
              <a:gd name="T36" fmla="*/ 3189 w 6168"/>
              <a:gd name="T37" fmla="*/ 637 h 1992"/>
              <a:gd name="T38" fmla="*/ 3626 w 6168"/>
              <a:gd name="T39" fmla="*/ 1161 h 1992"/>
              <a:gd name="T40" fmla="*/ 3884 w 6168"/>
              <a:gd name="T41" fmla="*/ 1401 h 1992"/>
              <a:gd name="T42" fmla="*/ 3586 w 6168"/>
              <a:gd name="T43" fmla="*/ 1589 h 1992"/>
              <a:gd name="T44" fmla="*/ 3074 w 6168"/>
              <a:gd name="T45" fmla="*/ 1467 h 1992"/>
              <a:gd name="T46" fmla="*/ 2984 w 6168"/>
              <a:gd name="T47" fmla="*/ 1890 h 1992"/>
              <a:gd name="T48" fmla="*/ 3538 w 6168"/>
              <a:gd name="T49" fmla="*/ 1992 h 1992"/>
              <a:gd name="T50" fmla="*/ 4406 w 6168"/>
              <a:gd name="T51" fmla="*/ 1333 h 1992"/>
              <a:gd name="T52" fmla="*/ 5707 w 6168"/>
              <a:gd name="T53" fmla="*/ 1962 h 1992"/>
              <a:gd name="T54" fmla="*/ 6168 w 6168"/>
              <a:gd name="T55" fmla="*/ 1962 h 1992"/>
              <a:gd name="T56" fmla="*/ 5765 w 6168"/>
              <a:gd name="T57" fmla="*/ 35 h 1992"/>
              <a:gd name="T58" fmla="*/ 5340 w 6168"/>
              <a:gd name="T59" fmla="*/ 35 h 1992"/>
              <a:gd name="T60" fmla="*/ 5128 w 6168"/>
              <a:gd name="T61" fmla="*/ 176 h 1992"/>
              <a:gd name="T62" fmla="*/ 4380 w 6168"/>
              <a:gd name="T63" fmla="*/ 1962 h 1992"/>
              <a:gd name="T64" fmla="*/ 4903 w 6168"/>
              <a:gd name="T65" fmla="*/ 1962 h 1992"/>
              <a:gd name="T66" fmla="*/ 5007 w 6168"/>
              <a:gd name="T67" fmla="*/ 1674 h 1992"/>
              <a:gd name="T68" fmla="*/ 5647 w 6168"/>
              <a:gd name="T69" fmla="*/ 1674 h 1992"/>
              <a:gd name="T70" fmla="*/ 5707 w 6168"/>
              <a:gd name="T71" fmla="*/ 1962 h 1992"/>
              <a:gd name="T72" fmla="*/ 5151 w 6168"/>
              <a:gd name="T73" fmla="*/ 1279 h 1992"/>
              <a:gd name="T74" fmla="*/ 5413 w 6168"/>
              <a:gd name="T75" fmla="*/ 556 h 1992"/>
              <a:gd name="T76" fmla="*/ 5564 w 6168"/>
              <a:gd name="T77" fmla="*/ 1279 h 1992"/>
              <a:gd name="T78" fmla="*/ 5151 w 6168"/>
              <a:gd name="T79" fmla="*/ 1279 h 1992"/>
              <a:gd name="T80" fmla="*/ 3054 w 6168"/>
              <a:gd name="T81" fmla="*/ 35 h 1992"/>
              <a:gd name="T82" fmla="*/ 2642 w 6168"/>
              <a:gd name="T83" fmla="*/ 1962 h 1992"/>
              <a:gd name="T84" fmla="*/ 2143 w 6168"/>
              <a:gd name="T85" fmla="*/ 1962 h 1992"/>
              <a:gd name="T86" fmla="*/ 2555 w 6168"/>
              <a:gd name="T87" fmla="*/ 35 h 1992"/>
              <a:gd name="T88" fmla="*/ 3054 w 6168"/>
              <a:gd name="T89" fmla="*/ 35 h 1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168" h="1992">
                <a:moveTo>
                  <a:pt x="2342" y="35"/>
                </a:moveTo>
                <a:cubicBezTo>
                  <a:pt x="1534" y="1962"/>
                  <a:pt x="1534" y="1962"/>
                  <a:pt x="1534" y="1962"/>
                </a:cubicBezTo>
                <a:cubicBezTo>
                  <a:pt x="1007" y="1962"/>
                  <a:pt x="1007" y="1962"/>
                  <a:pt x="1007" y="1962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586" y="329"/>
                  <a:pt x="565" y="295"/>
                  <a:pt x="491" y="255"/>
                </a:cubicBezTo>
                <a:cubicBezTo>
                  <a:pt x="372" y="190"/>
                  <a:pt x="174" y="129"/>
                  <a:pt x="0" y="91"/>
                </a:cubicBezTo>
                <a:cubicBezTo>
                  <a:pt x="11" y="35"/>
                  <a:pt x="11" y="35"/>
                  <a:pt x="11" y="35"/>
                </a:cubicBezTo>
                <a:cubicBezTo>
                  <a:pt x="860" y="35"/>
                  <a:pt x="860" y="35"/>
                  <a:pt x="860" y="35"/>
                </a:cubicBezTo>
                <a:cubicBezTo>
                  <a:pt x="968" y="35"/>
                  <a:pt x="1065" y="107"/>
                  <a:pt x="1089" y="232"/>
                </a:cubicBezTo>
                <a:cubicBezTo>
                  <a:pt x="1299" y="1346"/>
                  <a:pt x="1299" y="1346"/>
                  <a:pt x="1299" y="1346"/>
                </a:cubicBezTo>
                <a:cubicBezTo>
                  <a:pt x="1818" y="35"/>
                  <a:pt x="1818" y="35"/>
                  <a:pt x="1818" y="35"/>
                </a:cubicBezTo>
                <a:lnTo>
                  <a:pt x="2342" y="35"/>
                </a:lnTo>
                <a:close/>
                <a:moveTo>
                  <a:pt x="4406" y="1333"/>
                </a:moveTo>
                <a:cubicBezTo>
                  <a:pt x="4408" y="824"/>
                  <a:pt x="3703" y="796"/>
                  <a:pt x="3708" y="569"/>
                </a:cubicBezTo>
                <a:cubicBezTo>
                  <a:pt x="3709" y="500"/>
                  <a:pt x="3775" y="426"/>
                  <a:pt x="3919" y="408"/>
                </a:cubicBezTo>
                <a:cubicBezTo>
                  <a:pt x="3990" y="398"/>
                  <a:pt x="4187" y="391"/>
                  <a:pt x="4410" y="494"/>
                </a:cubicBezTo>
                <a:cubicBezTo>
                  <a:pt x="4498" y="85"/>
                  <a:pt x="4498" y="85"/>
                  <a:pt x="4498" y="85"/>
                </a:cubicBezTo>
                <a:cubicBezTo>
                  <a:pt x="4378" y="42"/>
                  <a:pt x="4224" y="0"/>
                  <a:pt x="4032" y="0"/>
                </a:cubicBezTo>
                <a:cubicBezTo>
                  <a:pt x="3539" y="0"/>
                  <a:pt x="3192" y="262"/>
                  <a:pt x="3189" y="637"/>
                </a:cubicBezTo>
                <a:cubicBezTo>
                  <a:pt x="3186" y="914"/>
                  <a:pt x="3437" y="1069"/>
                  <a:pt x="3626" y="1161"/>
                </a:cubicBezTo>
                <a:cubicBezTo>
                  <a:pt x="3820" y="1255"/>
                  <a:pt x="3885" y="1316"/>
                  <a:pt x="3884" y="1401"/>
                </a:cubicBezTo>
                <a:cubicBezTo>
                  <a:pt x="3883" y="1530"/>
                  <a:pt x="3729" y="1587"/>
                  <a:pt x="3586" y="1589"/>
                </a:cubicBezTo>
                <a:cubicBezTo>
                  <a:pt x="3335" y="1593"/>
                  <a:pt x="3190" y="1521"/>
                  <a:pt x="3074" y="1467"/>
                </a:cubicBezTo>
                <a:cubicBezTo>
                  <a:pt x="2984" y="1890"/>
                  <a:pt x="2984" y="1890"/>
                  <a:pt x="2984" y="1890"/>
                </a:cubicBezTo>
                <a:cubicBezTo>
                  <a:pt x="3100" y="1943"/>
                  <a:pt x="3315" y="1990"/>
                  <a:pt x="3538" y="1992"/>
                </a:cubicBezTo>
                <a:cubicBezTo>
                  <a:pt x="4062" y="1992"/>
                  <a:pt x="4404" y="1733"/>
                  <a:pt x="4406" y="1333"/>
                </a:cubicBezTo>
                <a:moveTo>
                  <a:pt x="5707" y="1962"/>
                </a:moveTo>
                <a:cubicBezTo>
                  <a:pt x="6168" y="1962"/>
                  <a:pt x="6168" y="1962"/>
                  <a:pt x="6168" y="1962"/>
                </a:cubicBezTo>
                <a:cubicBezTo>
                  <a:pt x="5765" y="35"/>
                  <a:pt x="5765" y="35"/>
                  <a:pt x="5765" y="35"/>
                </a:cubicBezTo>
                <a:cubicBezTo>
                  <a:pt x="5340" y="35"/>
                  <a:pt x="5340" y="35"/>
                  <a:pt x="5340" y="35"/>
                </a:cubicBezTo>
                <a:cubicBezTo>
                  <a:pt x="5244" y="35"/>
                  <a:pt x="5163" y="91"/>
                  <a:pt x="5128" y="176"/>
                </a:cubicBezTo>
                <a:cubicBezTo>
                  <a:pt x="4380" y="1962"/>
                  <a:pt x="4380" y="1962"/>
                  <a:pt x="4380" y="1962"/>
                </a:cubicBezTo>
                <a:cubicBezTo>
                  <a:pt x="4903" y="1962"/>
                  <a:pt x="4903" y="1962"/>
                  <a:pt x="4903" y="1962"/>
                </a:cubicBezTo>
                <a:cubicBezTo>
                  <a:pt x="5007" y="1674"/>
                  <a:pt x="5007" y="1674"/>
                  <a:pt x="5007" y="1674"/>
                </a:cubicBezTo>
                <a:cubicBezTo>
                  <a:pt x="5647" y="1674"/>
                  <a:pt x="5647" y="1674"/>
                  <a:pt x="5647" y="1674"/>
                </a:cubicBezTo>
                <a:lnTo>
                  <a:pt x="5707" y="1962"/>
                </a:lnTo>
                <a:close/>
                <a:moveTo>
                  <a:pt x="5151" y="1279"/>
                </a:moveTo>
                <a:cubicBezTo>
                  <a:pt x="5413" y="556"/>
                  <a:pt x="5413" y="556"/>
                  <a:pt x="5413" y="556"/>
                </a:cubicBezTo>
                <a:cubicBezTo>
                  <a:pt x="5564" y="1279"/>
                  <a:pt x="5564" y="1279"/>
                  <a:pt x="5564" y="1279"/>
                </a:cubicBezTo>
                <a:lnTo>
                  <a:pt x="5151" y="1279"/>
                </a:lnTo>
                <a:close/>
                <a:moveTo>
                  <a:pt x="3054" y="35"/>
                </a:moveTo>
                <a:cubicBezTo>
                  <a:pt x="2642" y="1962"/>
                  <a:pt x="2642" y="1962"/>
                  <a:pt x="2642" y="1962"/>
                </a:cubicBezTo>
                <a:cubicBezTo>
                  <a:pt x="2143" y="1962"/>
                  <a:pt x="2143" y="1962"/>
                  <a:pt x="2143" y="1962"/>
                </a:cubicBezTo>
                <a:cubicBezTo>
                  <a:pt x="2555" y="35"/>
                  <a:pt x="2555" y="35"/>
                  <a:pt x="2555" y="35"/>
                </a:cubicBezTo>
                <a:lnTo>
                  <a:pt x="3054" y="3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340C-8B1E-6945-87D9-DECB216C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EBA2-2B9E-2A42-B324-A9A3CC320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9D2B3-8928-584A-9844-A93C6B7C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05905-A740-214E-BF18-F10D395B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454B-107E-3841-9D97-5746C13D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4611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C264-6A7A-8F4B-B6DE-078E7D09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8DC02-8C06-304B-A385-DF4CBEB0B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71E65-DAC6-B44C-A2DC-2EED1453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321DD-3E63-3E42-8C29-B7EE2778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4B55E-5ADD-F54A-8948-C1918764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0013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CECB-829F-F848-9790-95F5FB36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217F4-AFC8-B341-B99F-554CC8BB9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C0C53-5A61-C949-A7B6-1AB7A070A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5CE7D-5359-5247-BEE5-11C4A401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7D713-2564-6943-B87F-6F0EFB3A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27505-F389-9240-A0E1-2B24517A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57644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8749-6F18-9841-8A12-57D2C02ED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24C97-8C4B-7F4A-96A5-403343726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FD202-66D1-A94D-8477-6D921DCDF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C61E0-CFFF-6142-B798-3AEB264BF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E56A51-2C9B-A048-8F21-9FDD870A2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CCB5E5-B64A-CC44-AE80-E0716383E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005508-4F97-1B4B-BB2F-B2AD83A88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84B399-4A92-9D44-8535-5C25952E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71823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35AA-B377-704E-8A51-8438EF2D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18250-E57A-A546-A9C9-D84CF34B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BC4AB-3696-7C49-9A90-B9F0C63CD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AEFB5-77F9-BB4D-9353-BC0E26F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77152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223163-992F-3249-8AA5-CE6AAAD6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7B8938-218E-E543-9F95-25D38B78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63581-7A13-2343-AB51-5A172B5E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1512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407D-607B-A745-A485-12762EC7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E1F25-2BB8-294D-83D3-2DAE610C4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06D6B-3D23-A849-B7C2-36E6CF4F2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42292-0B0E-AB44-A04C-2C980D7F3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00001-03C0-DE43-A13D-91BF8956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52748-88AB-874B-80F9-2234E653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28853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D649-292A-1046-948F-B78FA8D09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F0E1ED-8646-8542-99E0-20ABCFDDB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3F8BD-D2E7-7043-928D-9B9377034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1EF71-5CD3-A74A-B1BB-E4BE04F7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A3518-D662-F946-80C6-88E8F04A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F71F1-E9B5-9B49-B69E-482591D3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62898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9ECA4F-D368-1245-8966-899CBA25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88A48-ACF5-EB4C-89C3-35F10A80B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12B0A-46CD-1543-99B4-D1BEB7AE6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CEFE4-7F84-DE4A-89A8-F25840ACE67F}" type="datetimeFigureOut">
              <a:rPr lang="en-CZ" smtClean="0"/>
              <a:t>30.03.2021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E481E-70A6-AA44-BA8D-14E8A68AD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1F0A9-42AD-264E-B57A-E94D3DE6A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5A41-A7A7-8845-898E-DBFF6B9C1F2F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48801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7684e1970347ad44b530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87ae942f722007375b52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ce91497027bcabff1033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8b3e82dbd0a356106929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1d19924c82ff7e33b3ec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f9f4253656af23cda0fb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3e52f3cf92d22847ff97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b4ef228981a0e6d656f8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9f200864-2fe2-4ee5-ade4-256cdb6c263a/ReportSection5b867e3e58a070217b47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14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Placeholder 8">
            <a:extLst>
              <a:ext uri="{FF2B5EF4-FFF2-40B4-BE49-F238E27FC236}">
                <a16:creationId xmlns:a16="http://schemas.microsoft.com/office/drawing/2014/main" id="{2C9F919D-52E0-CA40-B922-62C97B8A8CF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87" r="-1" b="5228"/>
          <a:stretch/>
        </p:blipFill>
        <p:spPr>
          <a:xfrm>
            <a:off x="3236181" y="1564329"/>
            <a:ext cx="5462546" cy="3773073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8B15CD1-C3E2-1248-849A-82D7DFAE5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693" y="5607449"/>
            <a:ext cx="689113" cy="967176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id="{D466D37F-296A-A34E-AFBE-0567CC1BF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198" y="234734"/>
            <a:ext cx="4399811" cy="1329595"/>
          </a:xfrm>
        </p:spPr>
        <p:txBody>
          <a:bodyPr/>
          <a:lstStyle/>
          <a:p>
            <a:pPr algn="ctr"/>
            <a:r>
              <a:rPr lang="en-US" sz="4400" dirty="0"/>
              <a:t>Customer aggregate report</a:t>
            </a:r>
            <a:endParaRPr lang="en-US" sz="4267" dirty="0"/>
          </a:p>
        </p:txBody>
      </p:sp>
    </p:spTree>
    <p:extLst>
      <p:ext uri="{BB962C8B-B14F-4D97-AF65-F5344CB8AC3E}">
        <p14:creationId xmlns:p14="http://schemas.microsoft.com/office/powerpoint/2010/main" val="22155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textbox, textbox, textbox, card, card, textbox, card, card, textbox, card, card, textbox, # of cards used at Ecomm by CARD_SEGMENT - Total portfolio, # of cards used at Ecomm by CARD_SEGMENT - Migration portfolio, # of cards used at Ecomm by CARD_SEGMENT - Migrated portfolio, # of cards used at Ecomm by CUSTOMER_SEGMENT- Total portfolio, # of cards used at Ecomm by CUSTOMER_SEGMENT- Migration portfolio, # of cards used at Ecomm by CUSTOMER_SEGMENT- Migrated portfolio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0"/>
            <a:ext cx="10182225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Ecomm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textbox, textbox, textbox, card, card, textbox, card, card, textbox, card, card, textbox, # of cards used at Ecomm by CARD_SEGMENT - Total portfolio, # of cards used at Ecomm by CARD_SEGMENT - Migration portfolio, # of cards used at Ecomm by CARD_SEGMENT - Migrated portfolio, # of cards used at Ecomm by CUSTOMER_SEGMENT- Total portfolio, # of cards used at Ecomm by CUSTOMER_SEGMENT- Migration portfolio, # of cards used at Ecomm by CUSTOMER_SEGMENT- Migrated portfolio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0"/>
            <a:ext cx="10182225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textbox, Overview, % of customers by WAVE, Expirace karet - segmenty, card, WAVE_COUNT by # of customers, WAVE_COUNT by % of customers, card, textbox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# of customers by EXCLUDE_INACTIVE_FLAG, pivotTable, pivotTable, textbox, textbox, % and # of customers by TRN_PERCENTILE_RANK, % and # of customers by TRN_AMT_PERCENTILE_RANK, pieChart, pieChart, pieChart, pieChart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Overview1.1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# of customers by CARD_CLASS, % and # of customers by TRN_PERCENTILE_RANK, % and # of customers by TRN_AMT_PERCENTILE_RANK, clusteredBarChart, # of cards distribution by CARD_CLASS &amp; CSTOMER_SEGMENT, pivotTable, Wave_count DC, Wave_count CC, Wave_count by # of customers, textbox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0"/>
            <a:ext cx="10182225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Wave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textbox, textbox, textbox, actionButton, # of total cards by CARD_EXPIRY_DATE - Migration portfolio, # of customers by expiry - Migrated portfolio, # of total cards by CARD_EXPIRY_DATE - Total portfolio, # of total cards by CARD_EXPIRY_DATE &amp; CARD_SEGMENT - Total portfolio, # of total cards by CARD_EXPIRY_DATE &amp; CARD_SEGMENT - Migration portfolio, # of total cards by CARD_EXPIRY_DATE &amp; CARD_SEGMENT - Migrated portfolio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0"/>
            <a:ext cx="10182225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Card expiry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textbox, textbox, textbox, # of customers by CARD_SEGMENT - Total portfolio, # of customers by CARD_SEGMENT - Migrated portfolio, # and % of customers by CARD_CLASS_CODE - Migration portfolio, # and % of customers by CARD_CLASS_CODE -Migrated portfolio, # and % of customers by CARD_CLASS_CODE - Total portfolio, # of customers by CARD_SEGMENT - Migration portfolio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0"/>
            <a:ext cx="10182225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Card class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textbox, textbox, textbox, # of employee cards - Migrated portfolio, # of employee cards - Migration portfolio, Employee card count - Migrated portfolio, Employee card count - Migration portfolio, # of employee cards - Total portfolio, Employee card count - Total portfolio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0"/>
            <a:ext cx="10182225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Employees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textbox, textbox, textbox, Distribution of customers by CARD_SEGMENT - Commercial - Migration portfolio, Distribution of customers by CARD_SEGMENT - Retail - Migration portfolio, Distribution of customers by CARD_SEGMENT - Commercial - Migrated portfolio, Distribution of customers by CARD_SEGMENT - Retail - Migrated portfolio, Distribution of customers by CARD_SEGMENT - Commercial - Total portfolio, Distribution of customers by CARD_SEGMENT - Retail - Total portfolio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0"/>
            <a:ext cx="10182225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Customer segment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, textbox, textbox, textbox, # and % of joint account holders by CARD_SEGMENT &amp; CARD_CLASS_CODE - Migration portfolio, # and % of joint account holders - Total portfolio, # and % of joint account holders - Migration portfolio, # and % of joint account holders - Migrated portfolio. Please refer to the notes on this slide for details.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0"/>
            <a:ext cx="10182225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Joint acc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1260</Words>
  <Application>Microsoft Macintosh PowerPoint</Application>
  <PresentationFormat>Widescreen</PresentationFormat>
  <Paragraphs>358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Customer aggregate report</vt:lpstr>
      <vt:lpstr>Overview1</vt:lpstr>
      <vt:lpstr>Overview1.1</vt:lpstr>
      <vt:lpstr>Wave 1</vt:lpstr>
      <vt:lpstr>Card expiry</vt:lpstr>
      <vt:lpstr>Card class</vt:lpstr>
      <vt:lpstr>Employees</vt:lpstr>
      <vt:lpstr>Customer segment</vt:lpstr>
      <vt:lpstr>Joint acc</vt:lpstr>
      <vt:lpstr>Ecomm</vt:lpstr>
      <vt:lpstr>ATM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Bilal Mahmood</dc:creator>
  <cp:lastModifiedBy>Bilal Mahmood</cp:lastModifiedBy>
  <cp:revision>6</cp:revision>
  <dcterms:created xsi:type="dcterms:W3CDTF">2021-03-28T10:25:50Z</dcterms:created>
  <dcterms:modified xsi:type="dcterms:W3CDTF">2021-03-30T10:20:15Z</dcterms:modified>
</cp:coreProperties>
</file>